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9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62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581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423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751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111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71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670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732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768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745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1448-CE6A-44CC-B04E-FA5AE28E5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68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mbwf.gv.a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5418-30EA-4F82-BAF7-DC8A0F107A27}" type="datetimeFigureOut">
              <a:rPr lang="de-AT" smtClean="0"/>
              <a:t>30.01.2018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1448-CE6A-44CC-B04E-FA5AE28E5F3F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7" name="Grafik 6" descr="cid:image001.jpg@01D38631.8820D950">
            <a:hlinkClick r:id="rId13"/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428750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0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google.at/url?sa=i&amp;rct=j&amp;q=&amp;esrc=s&amp;source=images&amp;cd=&amp;cad=rja&amp;uact=8&amp;ved=0ahUKEwj5jI2KgeTYAhWKPRQKHQNhAfwQjRwIBw&amp;url=http://welcome.hamburg.de/aufenthalt/9534788/erste-schritte-in-hamburg/&amp;psig=AOvVaw1ihYMw_V18csxd__tw-OrQ&amp;ust=15164506298550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at/url?sa=i&amp;rct=j&amp;q=&amp;esrc=s&amp;source=images&amp;cd=&amp;cad=rja&amp;uact=8&amp;ved=0ahUKEwj5lar8guTYAhXEPhQKHZvDAmIQjRwIBw&amp;url=https://www.iconfinder.com/icons/468709/basics_class_education_lesson_letters_school_teach_icon&amp;psig=AOvVaw2MatRcgC-I2ciShcZPgZEa&amp;ust=1516451151926323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google.at/url?sa=i&amp;rct=j&amp;q=&amp;esrc=s&amp;source=images&amp;cd=&amp;cad=rja&amp;uact=8&amp;ved=0ahUKEwjMi6r7geTYAhVGtRQKHWjjBcgQjRwIBw&amp;url=https://www.iconfinder.com/icons/336533/check_checklist_document_form_list_report_test_icon&amp;psig=AOvVaw0Itn7nMw_J01lw05_Vx480&amp;ust=151645076440121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3548" y="1772817"/>
            <a:ext cx="8136904" cy="37567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88000" rtlCol="0" anchor="t">
            <a:noAutofit/>
          </a:bodyPr>
          <a:lstStyle/>
          <a:p>
            <a:endParaRPr lang="de-DE" sz="2400" b="1" dirty="0">
              <a:solidFill>
                <a:schemeClr val="bg1"/>
              </a:solidFill>
            </a:endParaRPr>
          </a:p>
          <a:p>
            <a:endParaRPr lang="de-DE" sz="1100" b="1" dirty="0">
              <a:solidFill>
                <a:schemeClr val="bg1"/>
              </a:solidFill>
            </a:endParaRPr>
          </a:p>
          <a:p>
            <a:pPr algn="ctr"/>
            <a:endParaRPr lang="de-AT" sz="4000" dirty="0" smtClean="0"/>
          </a:p>
          <a:p>
            <a:endParaRPr lang="de-AT" sz="2400" dirty="0"/>
          </a:p>
          <a:p>
            <a:pPr algn="ctr"/>
            <a:r>
              <a:rPr lang="de-AT" sz="2400" dirty="0" smtClean="0"/>
              <a:t>Pressekonferenz </a:t>
            </a:r>
          </a:p>
          <a:p>
            <a:pPr algn="ctr"/>
            <a:r>
              <a:rPr lang="de-AT" sz="2400" smtClean="0"/>
              <a:t>Bundesminister </a:t>
            </a:r>
            <a:r>
              <a:rPr lang="de-AT" sz="2400" dirty="0" smtClean="0"/>
              <a:t>Univ.-Prof. Dr. </a:t>
            </a:r>
            <a:r>
              <a:rPr lang="de-AT" sz="2400" dirty="0" err="1" smtClean="0"/>
              <a:t>Faßmann</a:t>
            </a:r>
            <a:endParaRPr lang="de-AT" sz="2400" dirty="0" smtClean="0"/>
          </a:p>
          <a:p>
            <a:pPr algn="ctr"/>
            <a:r>
              <a:rPr lang="de-AT" sz="2400" dirty="0" smtClean="0"/>
              <a:t>22.1.2018</a:t>
            </a:r>
            <a:endParaRPr lang="de-AT" sz="2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348" y="1844824"/>
            <a:ext cx="7772400" cy="1470025"/>
          </a:xfrm>
        </p:spPr>
        <p:txBody>
          <a:bodyPr/>
          <a:lstStyle/>
          <a:p>
            <a:r>
              <a:rPr lang="de-AT" dirty="0" smtClean="0"/>
              <a:t>Deutschförderklassen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738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de-AT" sz="2800" b="1" dirty="0" smtClean="0">
                <a:solidFill>
                  <a:schemeClr val="accent5">
                    <a:lumMod val="75000"/>
                  </a:schemeClr>
                </a:solidFill>
              </a:rPr>
              <a:t>Deutschförderklassen</a:t>
            </a:r>
            <a:br>
              <a:rPr lang="de-AT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AT" sz="2800" b="1" dirty="0" smtClean="0">
                <a:solidFill>
                  <a:schemeClr val="accent5">
                    <a:lumMod val="75000"/>
                  </a:schemeClr>
                </a:solidFill>
              </a:rPr>
              <a:t>Gezielte Förderung – hohe </a:t>
            </a:r>
            <a:r>
              <a:rPr lang="de-AT" sz="28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de-AT" sz="2800" b="1" dirty="0" smtClean="0">
                <a:solidFill>
                  <a:schemeClr val="accent5">
                    <a:lumMod val="75000"/>
                  </a:schemeClr>
                </a:solidFill>
              </a:rPr>
              <a:t>irkung</a:t>
            </a:r>
            <a:endParaRPr lang="de-AT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Autofit/>
          </a:bodyPr>
          <a:lstStyle/>
          <a:p>
            <a:r>
              <a:rPr lang="de-AT" sz="1800" dirty="0" smtClean="0"/>
              <a:t>Alle </a:t>
            </a:r>
            <a:r>
              <a:rPr lang="de-AT" sz="1800" dirty="0"/>
              <a:t>Kinder und Jugendlichen, die dem Unterricht auf Grund unzureichender Sprachkenntnisse nicht folgen können, werden </a:t>
            </a: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ab dem Schuljahr 2018/19 </a:t>
            </a:r>
            <a:r>
              <a:rPr lang="de-AT" sz="1800" dirty="0"/>
              <a:t>in eigenen Deutschförderklassen unterrichtet.</a:t>
            </a:r>
          </a:p>
          <a:p>
            <a:r>
              <a:rPr lang="de-AT" sz="1800" dirty="0" smtClean="0"/>
              <a:t>Die Zuteilung in eine Deutschförderklasse erfolgt auf Basis österreichweit einheitlicher, standardisierter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Testverfahren</a:t>
            </a:r>
            <a:r>
              <a:rPr lang="de-AT" sz="1800" dirty="0" smtClean="0"/>
              <a:t>.</a:t>
            </a:r>
          </a:p>
          <a:p>
            <a:r>
              <a:rPr lang="de-AT" sz="1800" dirty="0" smtClean="0"/>
              <a:t>Der Deutschunterricht in diesen Klassen beträgt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15 Stunden</a:t>
            </a:r>
            <a:r>
              <a:rPr lang="de-AT" sz="1800" dirty="0" smtClean="0"/>
              <a:t> in der Volksschule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20 Stunden </a:t>
            </a:r>
            <a:r>
              <a:rPr lang="de-AT" sz="1800" dirty="0" smtClean="0"/>
              <a:t>in der Sekundarstufe 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Die Deutschförderklassen erhalten einen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eigenen Lehrplan</a:t>
            </a:r>
            <a:r>
              <a:rPr lang="de-AT" sz="1800" dirty="0" smtClean="0"/>
              <a:t>, der den raschen Erwerb der Deutschkenntnisse pädagogisch in den Mittelpunkt rückt.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Nach einem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Semester</a:t>
            </a:r>
            <a:r>
              <a:rPr lang="de-AT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 smtClean="0"/>
              <a:t>wird das Sprachniveau der Schülerinnen und Schüler erneut getestet.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dirty="0"/>
              <a:t>Können die Kinder und Jugendlichen dann bereits dem Unterricht folgen, verlassen sie die Deutschförderklasse und nehmen am </a:t>
            </a: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Regelunterricht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/>
              <a:t>teil</a:t>
            </a:r>
            <a:r>
              <a:rPr lang="de-AT" sz="1800" dirty="0" smtClean="0"/>
              <a:t>. Dort können sie mit 6 Zusatzstunden weiterhin gefördert werden.</a:t>
            </a:r>
            <a:endParaRPr lang="de-AT" sz="1800" dirty="0"/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dirty="0"/>
              <a:t>Kinder, die dem Unterricht noch nicht folgen können, bleiben in der </a:t>
            </a: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Deutschförderklasse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/>
              <a:t>und werden am Ende des Schuljahrs neuerlich getestet</a:t>
            </a:r>
            <a:r>
              <a:rPr lang="de-AT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2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Deutschförderklassen: Das Modell</a:t>
            </a:r>
            <a:endParaRPr lang="de-AT" dirty="0"/>
          </a:p>
        </p:txBody>
      </p:sp>
      <p:grpSp>
        <p:nvGrpSpPr>
          <p:cNvPr id="6" name="Gruppieren 5" descr="Schuleinschreibung bzw. Schuleintritt"/>
          <p:cNvGrpSpPr/>
          <p:nvPr/>
        </p:nvGrpSpPr>
        <p:grpSpPr>
          <a:xfrm>
            <a:off x="395536" y="1340768"/>
            <a:ext cx="1440160" cy="4896544"/>
            <a:chOff x="395536" y="1772816"/>
            <a:chExt cx="1440160" cy="4896544"/>
          </a:xfrm>
        </p:grpSpPr>
        <p:sp>
          <p:nvSpPr>
            <p:cNvPr id="14" name="Abgerundetes Rechteck 13"/>
            <p:cNvSpPr/>
            <p:nvPr/>
          </p:nvSpPr>
          <p:spPr>
            <a:xfrm>
              <a:off x="395536" y="1772816"/>
              <a:ext cx="1440160" cy="4896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028" name="Picture 4" descr="Bildergebnis für icon kinder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348880"/>
              <a:ext cx="1008112" cy="957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/>
            <p:cNvSpPr txBox="1"/>
            <p:nvPr/>
          </p:nvSpPr>
          <p:spPr>
            <a:xfrm>
              <a:off x="395536" y="1916832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Schuleinschreibung bzw. Schulantritt</a:t>
              </a:r>
              <a:endParaRPr lang="de-AT" sz="12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95536" y="3356992"/>
              <a:ext cx="14401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Fehlende Sprachkenntnisse werden festgestellt. Es scheint nicht gewährleistet, dass dem Unterricht gefolgt werden kann.</a:t>
              </a:r>
              <a:endParaRPr lang="de-AT" sz="1200" dirty="0"/>
            </a:p>
          </p:txBody>
        </p:sp>
      </p:grpSp>
      <p:grpSp>
        <p:nvGrpSpPr>
          <p:cNvPr id="7" name="Gruppieren 6" descr="Standardisierter Test"/>
          <p:cNvGrpSpPr/>
          <p:nvPr/>
        </p:nvGrpSpPr>
        <p:grpSpPr>
          <a:xfrm>
            <a:off x="1979712" y="1340768"/>
            <a:ext cx="1368152" cy="4928488"/>
            <a:chOff x="1979712" y="1340768"/>
            <a:chExt cx="1368152" cy="4928488"/>
          </a:xfrm>
        </p:grpSpPr>
        <p:sp>
          <p:nvSpPr>
            <p:cNvPr id="4" name="Abgerundetes Rechteck 3"/>
            <p:cNvSpPr/>
            <p:nvPr/>
          </p:nvSpPr>
          <p:spPr>
            <a:xfrm>
              <a:off x="1979712" y="1340768"/>
              <a:ext cx="1368152" cy="4896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032" name="Picture 8" descr="Bildergebnis für icon tes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060848"/>
              <a:ext cx="654820" cy="654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1979712" y="148478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Standardisierter Test</a:t>
              </a:r>
              <a:endParaRPr lang="de-AT" sz="12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1979712" y="2852936"/>
              <a:ext cx="136815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Alle in Frage kommenden Kinder und Jugendlichen werden nach einem einheitlichen Verfahren getestet.</a:t>
              </a:r>
            </a:p>
            <a:p>
              <a:r>
                <a:rPr lang="de-AT" sz="1200" dirty="0" smtClean="0"/>
                <a:t>Erst auf Basis dieser Test-ergebnisse erfolgt die Entscheidung, ob ein Kind bzw. Jugendlicher eine Deutschförder-klasse besucht.</a:t>
              </a:r>
            </a:p>
            <a:p>
              <a:endParaRPr lang="de-AT" sz="1200" dirty="0"/>
            </a:p>
          </p:txBody>
        </p:sp>
      </p:grpSp>
      <p:grpSp>
        <p:nvGrpSpPr>
          <p:cNvPr id="13" name="Gruppieren 12" descr="Deutschförderklasse 1. Semester"/>
          <p:cNvGrpSpPr/>
          <p:nvPr/>
        </p:nvGrpSpPr>
        <p:grpSpPr>
          <a:xfrm>
            <a:off x="3491880" y="1340768"/>
            <a:ext cx="1512168" cy="4928488"/>
            <a:chOff x="3491880" y="1268760"/>
            <a:chExt cx="1512168" cy="4928488"/>
          </a:xfrm>
        </p:grpSpPr>
        <p:sp>
          <p:nvSpPr>
            <p:cNvPr id="21" name="Abgerundetes Rechteck 20"/>
            <p:cNvSpPr/>
            <p:nvPr/>
          </p:nvSpPr>
          <p:spPr>
            <a:xfrm>
              <a:off x="3491880" y="1268760"/>
              <a:ext cx="1440160" cy="4896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91880" y="1340768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Deutschförder-klasse </a:t>
              </a:r>
            </a:p>
            <a:p>
              <a:pPr algn="ctr"/>
              <a:r>
                <a:rPr lang="de-AT" sz="1200" b="1" dirty="0" smtClean="0"/>
                <a:t>1. Semester</a:t>
              </a:r>
              <a:endParaRPr lang="de-AT" sz="1200" b="1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563888" y="2780928"/>
              <a:ext cx="144016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Gezielte Förderung in der Unterrichts-sprache Deutsch:</a:t>
              </a:r>
            </a:p>
            <a:p>
              <a:pPr marL="171450" indent="-171450">
                <a:buFontTx/>
                <a:buChar char="-"/>
              </a:pPr>
              <a:r>
                <a:rPr lang="de-AT" sz="1200" dirty="0" smtClean="0"/>
                <a:t>15 Stunden VS</a:t>
              </a:r>
            </a:p>
            <a:p>
              <a:pPr marL="171450" indent="-171450">
                <a:buFontTx/>
                <a:buChar char="-"/>
              </a:pPr>
              <a:r>
                <a:rPr lang="de-AT" sz="1200" dirty="0" smtClean="0"/>
                <a:t>20 Stunden </a:t>
              </a:r>
              <a:r>
                <a:rPr lang="de-AT" sz="1200" dirty="0" err="1" smtClean="0"/>
                <a:t>Sek.I</a:t>
              </a:r>
              <a:endParaRPr lang="de-AT" sz="1200" dirty="0" smtClean="0"/>
            </a:p>
            <a:p>
              <a:pPr marL="171450" indent="-171450">
                <a:buFontTx/>
                <a:buChar char="-"/>
              </a:pPr>
              <a:endParaRPr lang="de-AT" sz="1200" dirty="0"/>
            </a:p>
            <a:p>
              <a:r>
                <a:rPr lang="de-AT" sz="1200" dirty="0" smtClean="0"/>
                <a:t>Eigener Lehrplan mit Förder-</a:t>
              </a:r>
              <a:r>
                <a:rPr lang="de-AT" sz="1200" dirty="0" err="1" smtClean="0"/>
                <a:t>schwerpunkt</a:t>
              </a:r>
              <a:endParaRPr lang="de-AT" sz="1200" dirty="0"/>
            </a:p>
            <a:p>
              <a:endParaRPr lang="de-AT" sz="1200" dirty="0" smtClean="0"/>
            </a:p>
            <a:p>
              <a:r>
                <a:rPr lang="de-AT" sz="1200" dirty="0" smtClean="0"/>
                <a:t>Gemeinsamer Unterricht mit Kindern anderer Klassen (z.B. Sport, Musik, Kreativität,…)</a:t>
              </a:r>
            </a:p>
            <a:p>
              <a:pPr marL="171450" indent="-171450">
                <a:buFontTx/>
                <a:buChar char="-"/>
              </a:pPr>
              <a:endParaRPr lang="de-AT" sz="1200" dirty="0" smtClean="0"/>
            </a:p>
            <a:p>
              <a:pPr marL="171450" indent="-171450">
                <a:buFontTx/>
                <a:buChar char="-"/>
              </a:pPr>
              <a:endParaRPr lang="de-AT" sz="1200" dirty="0"/>
            </a:p>
          </p:txBody>
        </p:sp>
        <p:pic>
          <p:nvPicPr>
            <p:cNvPr id="1034" name="Picture 10" descr="Bildergebnis für icon lektion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1916832"/>
              <a:ext cx="864096" cy="864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uppieren 25" descr="Test Ende 1. Halbjahr"/>
          <p:cNvGrpSpPr/>
          <p:nvPr/>
        </p:nvGrpSpPr>
        <p:grpSpPr>
          <a:xfrm>
            <a:off x="5076056" y="1340768"/>
            <a:ext cx="1368152" cy="4896544"/>
            <a:chOff x="1979712" y="1340768"/>
            <a:chExt cx="1368152" cy="4896544"/>
          </a:xfrm>
        </p:grpSpPr>
        <p:sp>
          <p:nvSpPr>
            <p:cNvPr id="27" name="Abgerundetes Rechteck 26"/>
            <p:cNvSpPr/>
            <p:nvPr/>
          </p:nvSpPr>
          <p:spPr>
            <a:xfrm>
              <a:off x="1979712" y="1340768"/>
              <a:ext cx="1368152" cy="48965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28" name="Picture 8" descr="Bildergebnis für icon tes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060848"/>
              <a:ext cx="654820" cy="654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feld 28"/>
            <p:cNvSpPr txBox="1"/>
            <p:nvPr/>
          </p:nvSpPr>
          <p:spPr>
            <a:xfrm>
              <a:off x="1979712" y="148478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Test Ende 1. Halbjahr</a:t>
              </a:r>
              <a:endParaRPr lang="de-AT" sz="1200" b="1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979712" y="2852936"/>
              <a:ext cx="1368152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Österreichweit einheitliche Überprüfung, welche Kinder bzw. Jugendlichen dem Unterricht bereits ausreichend folgen können.</a:t>
              </a:r>
            </a:p>
            <a:p>
              <a:endParaRPr lang="de-AT" sz="1200" dirty="0"/>
            </a:p>
            <a:p>
              <a:r>
                <a:rPr lang="de-AT" sz="1200" dirty="0" smtClean="0"/>
                <a:t>Internationale Erfahrungen zeigen, dass bis zu 50% der Kinder die Deutschförder-klasse wieder verlassen können.</a:t>
              </a:r>
              <a:endParaRPr lang="de-AT" sz="1200" dirty="0"/>
            </a:p>
          </p:txBody>
        </p:sp>
      </p:grpSp>
      <p:grpSp>
        <p:nvGrpSpPr>
          <p:cNvPr id="31" name="Gruppieren 30" descr="Deutschförderklasse 2. Semester"/>
          <p:cNvGrpSpPr/>
          <p:nvPr/>
        </p:nvGrpSpPr>
        <p:grpSpPr>
          <a:xfrm>
            <a:off x="6588224" y="1340768"/>
            <a:ext cx="1512168" cy="2448272"/>
            <a:chOff x="323528" y="1844824"/>
            <a:chExt cx="1512168" cy="2448272"/>
          </a:xfrm>
        </p:grpSpPr>
        <p:sp>
          <p:nvSpPr>
            <p:cNvPr id="32" name="Abgerundetes Rechteck 31"/>
            <p:cNvSpPr/>
            <p:nvPr/>
          </p:nvSpPr>
          <p:spPr>
            <a:xfrm>
              <a:off x="323528" y="1844824"/>
              <a:ext cx="1440160" cy="24482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23528" y="1916832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Deutschförder-klasse</a:t>
              </a:r>
            </a:p>
            <a:p>
              <a:pPr algn="ctr"/>
              <a:r>
                <a:rPr lang="de-AT" sz="1200" b="1" dirty="0" smtClean="0"/>
                <a:t>2. Semester</a:t>
              </a:r>
              <a:endParaRPr lang="de-AT" sz="1200" b="1" dirty="0"/>
            </a:p>
          </p:txBody>
        </p:sp>
        <p:sp>
          <p:nvSpPr>
            <p:cNvPr id="34" name="Textfeld 33" descr="Deutschförder-klasse&#10;2. Semester&#10;"/>
            <p:cNvSpPr txBox="1"/>
            <p:nvPr/>
          </p:nvSpPr>
          <p:spPr>
            <a:xfrm>
              <a:off x="395536" y="3356992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Weiterhin Besuch der Deutschförder-klasse</a:t>
              </a:r>
              <a:endParaRPr lang="de-AT" sz="1200" dirty="0"/>
            </a:p>
          </p:txBody>
        </p:sp>
      </p:grpSp>
      <p:pic>
        <p:nvPicPr>
          <p:cNvPr id="35" name="Picture 10" descr="Bildergebnis für icon lekt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16832"/>
            <a:ext cx="864096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Gruppieren 35" descr="Teilnahme am Regelunterricht"/>
          <p:cNvGrpSpPr/>
          <p:nvPr/>
        </p:nvGrpSpPr>
        <p:grpSpPr>
          <a:xfrm>
            <a:off x="6588224" y="4149080"/>
            <a:ext cx="1512168" cy="2088232"/>
            <a:chOff x="323528" y="1844824"/>
            <a:chExt cx="1512168" cy="2448272"/>
          </a:xfrm>
        </p:grpSpPr>
        <p:sp>
          <p:nvSpPr>
            <p:cNvPr id="37" name="Abgerundetes Rechteck 36"/>
            <p:cNvSpPr/>
            <p:nvPr/>
          </p:nvSpPr>
          <p:spPr>
            <a:xfrm>
              <a:off x="323528" y="1844824"/>
              <a:ext cx="1440160" cy="244827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23528" y="1929247"/>
              <a:ext cx="1440160" cy="506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b="1" dirty="0" smtClean="0"/>
                <a:t>Teilnahme am Regelunterricht</a:t>
              </a:r>
              <a:endParaRPr lang="de-AT" sz="1200" b="1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95536" y="3280018"/>
              <a:ext cx="14401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AT" sz="1200" dirty="0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6732240" y="37890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chemeClr val="accent5">
                    <a:lumMod val="75000"/>
                  </a:schemeClr>
                </a:solidFill>
              </a:rPr>
              <a:t>ODER</a:t>
            </a:r>
            <a:endParaRPr lang="de-A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588224" y="486916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i</a:t>
            </a:r>
            <a:r>
              <a:rPr lang="de-AT" sz="1200" dirty="0" smtClean="0"/>
              <a:t>nkl. weitere Förderung in einem </a:t>
            </a:r>
            <a:r>
              <a:rPr lang="de-AT" sz="1200" b="1" dirty="0" smtClean="0">
                <a:solidFill>
                  <a:schemeClr val="accent5">
                    <a:lumMod val="75000"/>
                  </a:schemeClr>
                </a:solidFill>
              </a:rPr>
              <a:t>Deutschförderkurs</a:t>
            </a:r>
            <a:r>
              <a:rPr lang="de-AT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200" dirty="0" smtClean="0"/>
              <a:t>(6 Stunden/Woche parallel zum Unterricht)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6892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Vorzüge des neuen Modells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800" dirty="0" smtClean="0"/>
              <a:t>Erhöhte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Treffsicherheit</a:t>
            </a:r>
            <a:r>
              <a:rPr lang="de-AT" sz="1800" dirty="0" smtClean="0"/>
              <a:t> bei der Feststellung des Status „außerordentliche Schülerin“ bzw. „außerordentlicher Schüler“ auf Grund österreichweit einheitlicher, standardisierter Testverfahren</a:t>
            </a:r>
          </a:p>
          <a:p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Mehr und gezieltere Förderung </a:t>
            </a:r>
            <a:r>
              <a:rPr lang="de-AT" sz="1800" dirty="0" smtClean="0"/>
              <a:t>für jene Kinder und Jugendlichen, die unzureichende Kenntnisse der Unterrichtssprache aufweisen.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Bisher</a:t>
            </a:r>
            <a:r>
              <a:rPr lang="de-AT" sz="1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/>
              <a:t>wurden diese Schülerinnen und Schüler mit max. 11 Stunden pro Woche </a:t>
            </a:r>
            <a:r>
              <a:rPr lang="de-AT" sz="1800" dirty="0" smtClean="0"/>
              <a:t>gefördert.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Zukünftig</a:t>
            </a:r>
            <a:r>
              <a:rPr lang="de-AT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 smtClean="0"/>
              <a:t>werden die Kinder in </a:t>
            </a:r>
            <a:r>
              <a:rPr lang="de-AT" sz="1800" dirty="0"/>
              <a:t>der Deutschförderklasse </a:t>
            </a:r>
            <a:r>
              <a:rPr lang="de-AT" sz="1800" dirty="0" smtClean="0"/>
              <a:t>der Volksschule mit 15 Stunden gefördert, in der Sekundarstufe I mit 20 Stunden.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Neuer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Lehrplan</a:t>
            </a:r>
            <a:r>
              <a:rPr lang="de-AT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 smtClean="0"/>
              <a:t>mit pädagogischem Schwerpunkt zum Spracherwerb in Deutsch</a:t>
            </a:r>
            <a:endParaRPr lang="de-AT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Einheitliche </a:t>
            </a:r>
            <a:r>
              <a:rPr lang="de-AT" sz="1800" dirty="0" err="1" smtClean="0"/>
              <a:t>Sprachstandsüberprüfung</a:t>
            </a:r>
            <a:r>
              <a:rPr lang="de-AT" sz="1800" dirty="0" smtClean="0"/>
              <a:t> nach jedem Semester und</a:t>
            </a:r>
            <a:r>
              <a:rPr lang="de-AT" sz="1800" b="1" dirty="0" smtClean="0"/>
              <a:t> </a:t>
            </a:r>
            <a:r>
              <a:rPr lang="de-AT" sz="1800" dirty="0" smtClean="0"/>
              <a:t>damit</a:t>
            </a:r>
            <a:r>
              <a:rPr lang="de-AT" sz="1800" b="1" dirty="0" smtClean="0"/>
              <a:t>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semesterweise </a:t>
            </a:r>
            <a:r>
              <a:rPr lang="de-AT" sz="1800" b="1" dirty="0" err="1" smtClean="0">
                <a:solidFill>
                  <a:schemeClr val="accent5">
                    <a:lumMod val="75000"/>
                  </a:schemeClr>
                </a:solidFill>
              </a:rPr>
              <a:t>Übertrittsmöglichkeit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 smtClean="0"/>
              <a:t>in den Regelunterricht.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Gezielte Begleitung nach dem Übertritt in den Regelunterricht durch </a:t>
            </a:r>
            <a:r>
              <a:rPr lang="de-AT" sz="1800" b="1" dirty="0" smtClean="0">
                <a:solidFill>
                  <a:schemeClr val="accent5">
                    <a:lumMod val="75000"/>
                  </a:schemeClr>
                </a:solidFill>
              </a:rPr>
              <a:t>Deutschförderkurse</a:t>
            </a:r>
            <a:r>
              <a:rPr lang="de-AT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AT" sz="1800" dirty="0" smtClean="0"/>
              <a:t>im Ausmaß von 6 Stunden/Woche.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10148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Bildschirmpräsentation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Larissa</vt:lpstr>
      <vt:lpstr>Deutschförderklassen</vt:lpstr>
      <vt:lpstr>Deutschförderklassen Gezielte Förderung – hohe Wirkung</vt:lpstr>
      <vt:lpstr>Deutschförderklassen: Das Modell</vt:lpstr>
      <vt:lpstr>Vorzüge des neuen Modells</vt:lpstr>
    </vt:vector>
  </TitlesOfParts>
  <Company>bm: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Netzer</dc:creator>
  <cp:lastModifiedBy>akaltenleitner</cp:lastModifiedBy>
  <cp:revision>29</cp:revision>
  <dcterms:created xsi:type="dcterms:W3CDTF">2018-01-19T11:58:21Z</dcterms:created>
  <dcterms:modified xsi:type="dcterms:W3CDTF">2018-01-30T16:16:11Z</dcterms:modified>
  <cp:contentStatus/>
</cp:coreProperties>
</file>